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256" r:id="rId5"/>
    <p:sldId id="636" r:id="rId6"/>
    <p:sldId id="295" r:id="rId7"/>
    <p:sldId id="622" r:id="rId8"/>
    <p:sldId id="637" r:id="rId9"/>
    <p:sldId id="258" r:id="rId10"/>
    <p:sldId id="257" r:id="rId11"/>
    <p:sldId id="273" r:id="rId12"/>
    <p:sldId id="638" r:id="rId13"/>
    <p:sldId id="639" r:id="rId14"/>
    <p:sldId id="640" r:id="rId15"/>
    <p:sldId id="265" r:id="rId16"/>
    <p:sldId id="266" r:id="rId17"/>
    <p:sldId id="268" r:id="rId18"/>
    <p:sldId id="261" r:id="rId19"/>
    <p:sldId id="269" r:id="rId20"/>
    <p:sldId id="641" r:id="rId21"/>
    <p:sldId id="280" r:id="rId22"/>
    <p:sldId id="274" r:id="rId23"/>
    <p:sldId id="272" r:id="rId24"/>
    <p:sldId id="287" r:id="rId25"/>
    <p:sldId id="281" r:id="rId26"/>
    <p:sldId id="277" r:id="rId27"/>
    <p:sldId id="276" r:id="rId28"/>
    <p:sldId id="278" r:id="rId29"/>
    <p:sldId id="282" r:id="rId30"/>
    <p:sldId id="283" r:id="rId31"/>
    <p:sldId id="284" r:id="rId32"/>
    <p:sldId id="29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2325" autoAdjust="0"/>
  </p:normalViewPr>
  <p:slideViewPr>
    <p:cSldViewPr snapToGrid="0">
      <p:cViewPr varScale="1">
        <p:scale>
          <a:sx n="89" d="100"/>
          <a:sy n="89" d="100"/>
        </p:scale>
        <p:origin x="1374" y="78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-74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9E841-D13A-485E-AF43-BA19411C20FC}" type="datetimeFigureOut">
              <a:rPr lang="en-US" smtClean="0"/>
              <a:t>9/22/2024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5AC81-6CAF-4984-91E6-6FA4960D46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371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5AC81-6CAF-4984-91E6-6FA4960D46F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18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5AC81-6CAF-4984-91E6-6FA4960D46F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83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5AC81-6CAF-4984-91E6-6FA4960D46F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25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5AC81-6CAF-4984-91E6-6FA4960D46F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624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5AC81-6CAF-4984-91E6-6FA4960D46F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63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(if warranted, most likely combined with proposed listing and critical habitat rules)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5AC81-6CAF-4984-91E6-6FA4960D46F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8301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(if warranted, most likely combined with proposed listing and critical habitat rules)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5AC81-6CAF-4984-91E6-6FA4960D46F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5598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5AC81-6CAF-4984-91E6-6FA4960D46F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112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Candidate Conservation Agreements with Assurances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MaineDOT hasn’t, but plans 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5AC81-6CAF-4984-91E6-6FA4960D46F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545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5AC81-6CAF-4984-91E6-6FA4960D46F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5298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5AC81-6CAF-4984-91E6-6FA4960D46F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133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much has changed</a:t>
            </a:r>
          </a:p>
          <a:p>
            <a:endParaRPr lang="en-US" dirty="0"/>
          </a:p>
          <a:p>
            <a:r>
              <a:rPr lang="en-US" dirty="0"/>
              <a:t>the Service and its conservation partners continue to make progress towards recovery</a:t>
            </a:r>
          </a:p>
          <a:p>
            <a:endParaRPr lang="en-US" dirty="0"/>
          </a:p>
          <a:p>
            <a:r>
              <a:rPr lang="en-US" dirty="0"/>
              <a:t>Programmatics in place for FHWA, MaineDOT, Corps, FEMA, NRCS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5AC81-6CAF-4984-91E6-6FA4960D46F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4597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5AC81-6CAF-4984-91E6-6FA4960D46F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636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5AC81-6CAF-4984-91E6-6FA4960D46F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142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5AC81-6CAF-4984-91E6-6FA4960D46F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066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5AC81-6CAF-4984-91E6-6FA4960D4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85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5AC81-6CAF-4984-91E6-6FA4960D46F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084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5AC81-6CAF-4984-91E6-6FA4960D46F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017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5AC81-6CAF-4984-91E6-6FA4960D46F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348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5AC81-6CAF-4984-91E6-6FA4960D46F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29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to also contact Maine Natural Areas Program if there are any question regarding potential habitat or presence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5AC81-6CAF-4984-91E6-6FA4960D46F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631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5AC81-6CAF-4984-91E6-6FA4960D46F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451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5AC81-6CAF-4984-91E6-6FA4960D46F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217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1F9-EFE1-44C5-96AF-EC80AE37379B}" type="datetimeFigureOut">
              <a:rPr lang="en-US" smtClean="0"/>
              <a:t>9/22/2024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0475-68B3-4D33-91C1-498F7505F1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206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1F9-EFE1-44C5-96AF-EC80AE37379B}" type="datetimeFigureOut">
              <a:rPr lang="en-US" smtClean="0"/>
              <a:t>9/22/2024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0475-68B3-4D33-91C1-498F7505F1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649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1F9-EFE1-44C5-96AF-EC80AE37379B}" type="datetimeFigureOut">
              <a:rPr lang="en-US" smtClean="0"/>
              <a:t>9/22/2024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0475-68B3-4D33-91C1-498F7505F1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237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1F9-EFE1-44C5-96AF-EC80AE37379B}" type="datetimeFigureOut">
              <a:rPr lang="en-US" smtClean="0"/>
              <a:t>9/22/2024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0475-68B3-4D33-91C1-498F7505F1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59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1F9-EFE1-44C5-96AF-EC80AE37379B}" type="datetimeFigureOut">
              <a:rPr lang="en-US" smtClean="0"/>
              <a:t>9/22/2024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0475-68B3-4D33-91C1-498F7505F1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523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1F9-EFE1-44C5-96AF-EC80AE37379B}" type="datetimeFigureOut">
              <a:rPr lang="en-US" smtClean="0"/>
              <a:t>9/22/2024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0475-68B3-4D33-91C1-498F7505F1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623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1F9-EFE1-44C5-96AF-EC80AE37379B}" type="datetimeFigureOut">
              <a:rPr lang="en-US" smtClean="0"/>
              <a:t>9/22/2024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0475-68B3-4D33-91C1-498F7505F1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865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1F9-EFE1-44C5-96AF-EC80AE37379B}" type="datetimeFigureOut">
              <a:rPr lang="en-US" smtClean="0"/>
              <a:t>9/22/2024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0475-68B3-4D33-91C1-498F7505F1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54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1F9-EFE1-44C5-96AF-EC80AE37379B}" type="datetimeFigureOut">
              <a:rPr lang="en-US" smtClean="0"/>
              <a:t>9/22/2024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0475-68B3-4D33-91C1-498F7505F1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72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1F9-EFE1-44C5-96AF-EC80AE37379B}" type="datetimeFigureOut">
              <a:rPr lang="en-US" smtClean="0"/>
              <a:t>9/22/2024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0475-68B3-4D33-91C1-498F7505F1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229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1F9-EFE1-44C5-96AF-EC80AE37379B}" type="datetimeFigureOut">
              <a:rPr lang="en-US" smtClean="0"/>
              <a:t>9/22/2024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0475-68B3-4D33-91C1-498F7505F1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537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5D1F9-EFE1-44C5-96AF-EC80AE37379B}" type="datetimeFigureOut">
              <a:rPr lang="en-US" smtClean="0"/>
              <a:t>9/22/2024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40475-68B3-4D33-91C1-498F7505F1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401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ws.gov/office/gulf-maine-coastal-program" TargetMode="External"/><Relationship Id="rId3" Type="http://schemas.openxmlformats.org/officeDocument/2006/relationships/image" Target="../media/image21.png"/><Relationship Id="rId7" Type="http://schemas.openxmlformats.org/officeDocument/2006/relationships/hyperlink" Target="mailto:mainefieldoffice@fws.gov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fws.gov/office/maine-ecological-services" TargetMode="External"/><Relationship Id="rId11" Type="http://schemas.openxmlformats.org/officeDocument/2006/relationships/hyperlink" Target="https://www.fws.gov/service/esa-section-7-consultation" TargetMode="External"/><Relationship Id="rId5" Type="http://schemas.openxmlformats.org/officeDocument/2006/relationships/image" Target="../media/image22.jpeg"/><Relationship Id="rId10" Type="http://schemas.openxmlformats.org/officeDocument/2006/relationships/hyperlink" Target="https://ipacb.ecosphere.fws.gov/" TargetMode="External"/><Relationship Id="rId4" Type="http://schemas.microsoft.com/office/2007/relationships/hdphoto" Target="../media/hdphoto1.wdp"/><Relationship Id="rId9" Type="http://schemas.openxmlformats.org/officeDocument/2006/relationships/hyperlink" Target="https://ipac.ecosphere.fws.gov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gif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5.gif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00" y="0"/>
            <a:ext cx="12204700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0595" y="34951"/>
            <a:ext cx="10685348" cy="1614233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en-US" b="1" dirty="0"/>
              <a:t>Species Updates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95" y="3663156"/>
            <a:ext cx="2061592" cy="24599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409136" y="6389690"/>
            <a:ext cx="1614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Patrick Dockens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C67EC13-C2B1-2D1F-093E-B74B5ACE2612}"/>
              </a:ext>
            </a:extLst>
          </p:cNvPr>
          <p:cNvSpPr txBox="1">
            <a:spLocks/>
          </p:cNvSpPr>
          <p:nvPr/>
        </p:nvSpPr>
        <p:spPr>
          <a:xfrm>
            <a:off x="6283269" y="3929742"/>
            <a:ext cx="5550715" cy="1614233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 fontScale="3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Amanda Cross</a:t>
            </a:r>
          </a:p>
          <a:p>
            <a:r>
              <a:rPr lang="en-US" b="1" dirty="0">
                <a:solidFill>
                  <a:schemeClr val="bg1"/>
                </a:solidFill>
              </a:rPr>
              <a:t>U.S. Fish and Wildlife Service</a:t>
            </a:r>
          </a:p>
          <a:p>
            <a:r>
              <a:rPr lang="en-US" b="1" dirty="0">
                <a:solidFill>
                  <a:schemeClr val="bg1"/>
                </a:solidFill>
              </a:rPr>
              <a:t>Field Supervisor</a:t>
            </a:r>
          </a:p>
          <a:p>
            <a:r>
              <a:rPr lang="en-US" b="1" dirty="0">
                <a:solidFill>
                  <a:schemeClr val="bg1"/>
                </a:solidFill>
              </a:rPr>
              <a:t>Maine Ecological Services Offices</a:t>
            </a:r>
          </a:p>
          <a:p>
            <a:r>
              <a:rPr lang="en-US" b="1" dirty="0">
                <a:solidFill>
                  <a:schemeClr val="bg1"/>
                </a:solidFill>
              </a:rPr>
              <a:t>East Orland and Falmouth, Maine</a:t>
            </a:r>
          </a:p>
          <a:p>
            <a:r>
              <a:rPr lang="en-US" b="1" dirty="0">
                <a:solidFill>
                  <a:schemeClr val="bg1"/>
                </a:solidFill>
              </a:rPr>
              <a:t>USACE Meeting September 23, 2024</a:t>
            </a:r>
          </a:p>
        </p:txBody>
      </p:sp>
    </p:spTree>
    <p:extLst>
      <p:ext uri="{BB962C8B-B14F-4D97-AF65-F5344CB8AC3E}">
        <p14:creationId xmlns:p14="http://schemas.microsoft.com/office/powerpoint/2010/main" val="2427422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250" cy="6858594"/>
          </a:xfrm>
          <a:prstGeom prst="rect">
            <a:avLst/>
          </a:prstGeom>
          <a:blipFill dpi="0"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effectLst>
            <a:softEdge rad="127000"/>
          </a:effectLst>
        </p:spPr>
      </p:pic>
      <p:sp>
        <p:nvSpPr>
          <p:cNvPr id="15" name="Rectangle 14"/>
          <p:cNvSpPr/>
          <p:nvPr/>
        </p:nvSpPr>
        <p:spPr>
          <a:xfrm>
            <a:off x="685800" y="987424"/>
            <a:ext cx="4497388" cy="4873626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8" y="1765637"/>
            <a:ext cx="4252912" cy="10699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Red Knot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i="1" dirty="0"/>
              <a:t>Calidris canutus rufa</a:t>
            </a:r>
            <a:r>
              <a:rPr lang="en-US" b="1" dirty="0"/>
              <a:t>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968375" y="3030979"/>
            <a:ext cx="4092575" cy="1769623"/>
          </a:xfrm>
        </p:spPr>
        <p:txBody>
          <a:bodyPr>
            <a:normAutofit fontScale="92500"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Currently listed as threatened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December 6, 2021 – 5-year review completed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July 15, 2021 – Proposed critical habitat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FY 2022 – Final recovery plan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FY 2024 – Final critical habitat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676" y="6337300"/>
            <a:ext cx="256382" cy="305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240835" y="5861050"/>
            <a:ext cx="21145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Gregory Breese,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USFWS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5957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5" y="-297"/>
            <a:ext cx="12205250" cy="6858594"/>
          </a:xfrm>
          <a:prstGeom prst="rect">
            <a:avLst/>
          </a:prstGeom>
          <a:blipFill dpi="0"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effectLst>
            <a:softEdge rad="127000"/>
          </a:effectLst>
        </p:spPr>
      </p:pic>
      <p:sp>
        <p:nvSpPr>
          <p:cNvPr id="15" name="Rectangle 14"/>
          <p:cNvSpPr/>
          <p:nvPr/>
        </p:nvSpPr>
        <p:spPr>
          <a:xfrm>
            <a:off x="685800" y="987424"/>
            <a:ext cx="4497388" cy="4873626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375" y="1391739"/>
            <a:ext cx="3932237" cy="10699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Roseate tern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i="1" dirty="0"/>
              <a:t>Sterna dougalii dougalii</a:t>
            </a:r>
            <a:r>
              <a:rPr lang="en-US" b="1" dirty="0"/>
              <a:t>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968376" y="2923974"/>
            <a:ext cx="3932237" cy="1876628"/>
          </a:xfrm>
        </p:spPr>
        <p:txBody>
          <a:bodyPr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Currently listed as endangered (NE DPS)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November 5, 1998 – Recovery plan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August 2020 – 5-year review of NE DPS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June 23, 2021 – 5-year status review initiated for entire population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76823" y="5591989"/>
            <a:ext cx="1078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USFWS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676" y="6337300"/>
            <a:ext cx="256382" cy="305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76823" y="5861050"/>
            <a:ext cx="1078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USFWS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9807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5" y="-297"/>
            <a:ext cx="12205250" cy="6858594"/>
          </a:xfrm>
          <a:prstGeom prst="rect">
            <a:avLst/>
          </a:prstGeom>
          <a:blipFill dpi="0"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effectLst>
            <a:softEdge rad="127000"/>
          </a:effectLst>
        </p:spPr>
      </p:pic>
      <p:sp>
        <p:nvSpPr>
          <p:cNvPr id="15" name="Rectangle 14"/>
          <p:cNvSpPr/>
          <p:nvPr/>
        </p:nvSpPr>
        <p:spPr>
          <a:xfrm>
            <a:off x="685800" y="987424"/>
            <a:ext cx="4497388" cy="4873626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375" y="1493397"/>
            <a:ext cx="3932237" cy="10699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E. Prairie Fringed Orchid (</a:t>
            </a:r>
            <a:r>
              <a:rPr lang="en-US" b="1" i="1" dirty="0"/>
              <a:t>Platanthera leucophaea</a:t>
            </a:r>
            <a:r>
              <a:rPr lang="en-US" b="1" dirty="0"/>
              <a:t>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968375" y="2824797"/>
            <a:ext cx="3932237" cy="1766888"/>
          </a:xfrm>
        </p:spPr>
        <p:txBody>
          <a:bodyPr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Currently listed as threatened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In Maine, known from only one population at Crystal Bog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Eastern central Maine, near Island Falls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December 15, 2020 – 5-year review completed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76823" y="5591989"/>
            <a:ext cx="1078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USFWS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676" y="6337300"/>
            <a:ext cx="256382" cy="305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836767" y="5868988"/>
            <a:ext cx="1499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Joshua Mayer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0230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5" y="-297"/>
            <a:ext cx="12205250" cy="6858594"/>
          </a:xfrm>
          <a:prstGeom prst="rect">
            <a:avLst/>
          </a:prstGeom>
          <a:blipFill dpi="0"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effectLst>
            <a:softEdge rad="127000"/>
          </a:effectLst>
        </p:spPr>
      </p:pic>
      <p:sp>
        <p:nvSpPr>
          <p:cNvPr id="15" name="Rectangle 14"/>
          <p:cNvSpPr/>
          <p:nvPr/>
        </p:nvSpPr>
        <p:spPr>
          <a:xfrm>
            <a:off x="685800" y="987424"/>
            <a:ext cx="4497388" cy="4873626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374" y="1853185"/>
            <a:ext cx="3932237" cy="10699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Furbish's Lousewort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i="1" dirty="0"/>
              <a:t>Pedicularis furbishiae</a:t>
            </a:r>
            <a:r>
              <a:rPr lang="en-US" b="1" dirty="0"/>
              <a:t>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968374" y="3093579"/>
            <a:ext cx="3932237" cy="1682524"/>
          </a:xfrm>
        </p:spPr>
        <p:txBody>
          <a:bodyPr>
            <a:normAutofit lnSpcReduction="10000"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Currently listed as threatened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September 26, 2019 – Recovery plan published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January 15, 2021 – Proposed for downlisting to threatened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2023 – Final downlisting decision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276823" y="5591989"/>
            <a:ext cx="1078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USFWS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676" y="6337300"/>
            <a:ext cx="256382" cy="305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284220" y="5868988"/>
            <a:ext cx="2143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Meagan Racey, USFWS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712246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5" y="-297"/>
            <a:ext cx="12205250" cy="6858594"/>
          </a:xfrm>
          <a:prstGeom prst="rect">
            <a:avLst/>
          </a:prstGeom>
          <a:blipFill dpi="0"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effectLst>
            <a:softEdge rad="127000"/>
          </a:effectLst>
        </p:spPr>
      </p:pic>
      <p:sp>
        <p:nvSpPr>
          <p:cNvPr id="15" name="Rectangle 14"/>
          <p:cNvSpPr/>
          <p:nvPr/>
        </p:nvSpPr>
        <p:spPr>
          <a:xfrm>
            <a:off x="685800" y="987424"/>
            <a:ext cx="4497388" cy="4873626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375" y="1911551"/>
            <a:ext cx="3932237" cy="10699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Small Whorled Pogonia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i="1" dirty="0"/>
              <a:t>Isotria medeoloides</a:t>
            </a:r>
            <a:r>
              <a:rPr lang="en-US" b="1" dirty="0"/>
              <a:t>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968375" y="3240121"/>
            <a:ext cx="3932237" cy="1617629"/>
          </a:xfrm>
        </p:spPr>
        <p:txBody>
          <a:bodyPr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Currently listed as threatened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Southern Maine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2022 – 5-year review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November 13, 1992 – Recovery plan published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76823" y="5591989"/>
            <a:ext cx="1078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USFWS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676" y="6337300"/>
            <a:ext cx="256382" cy="305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76823" y="5861050"/>
            <a:ext cx="1078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USFWS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245028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5" y="-297"/>
            <a:ext cx="12205250" cy="6858594"/>
          </a:xfrm>
          <a:prstGeom prst="rect">
            <a:avLst/>
          </a:prstGeom>
          <a:blipFill dpi="0"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effectLst>
            <a:softEdge rad="127000"/>
          </a:effectLst>
        </p:spPr>
      </p:pic>
      <p:sp>
        <p:nvSpPr>
          <p:cNvPr id="15" name="Rectangle 14"/>
          <p:cNvSpPr/>
          <p:nvPr/>
        </p:nvSpPr>
        <p:spPr>
          <a:xfrm>
            <a:off x="685800" y="987424"/>
            <a:ext cx="4497388" cy="4873626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375" y="1817337"/>
            <a:ext cx="3932237" cy="10699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Piping Plover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i="1" dirty="0"/>
              <a:t>Charadrius melodus</a:t>
            </a:r>
            <a:r>
              <a:rPr lang="en-US" b="1" dirty="0"/>
              <a:t>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968375" y="2970463"/>
            <a:ext cx="3932237" cy="2000451"/>
          </a:xfrm>
        </p:spPr>
        <p:txBody>
          <a:bodyPr>
            <a:normAutofit lnSpcReduction="10000"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Currently listed as threatened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2022 – 5-year review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March 16, 2016 – Draft recovery plan published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The last few years were the most productive recorded on Maine’s beaches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FY 24 –  New 5-year review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76823" y="5591989"/>
            <a:ext cx="1078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USFWS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676" y="6337300"/>
            <a:ext cx="256382" cy="305922"/>
          </a:xfrm>
          <a:prstGeom prst="rect">
            <a:avLst/>
          </a:prstGeom>
        </p:spPr>
      </p:pic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TextBox 13"/>
          <p:cNvSpPr txBox="1"/>
          <p:nvPr/>
        </p:nvSpPr>
        <p:spPr>
          <a:xfrm>
            <a:off x="9211316" y="5868988"/>
            <a:ext cx="2216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Kaiti Titherington/USFWS</a:t>
            </a:r>
          </a:p>
        </p:txBody>
      </p:sp>
    </p:spTree>
    <p:extLst>
      <p:ext uri="{BB962C8B-B14F-4D97-AF65-F5344CB8AC3E}">
        <p14:creationId xmlns:p14="http://schemas.microsoft.com/office/powerpoint/2010/main" val="3176434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5" y="-297"/>
            <a:ext cx="12205250" cy="6858594"/>
          </a:xfrm>
          <a:prstGeom prst="rect">
            <a:avLst/>
          </a:prstGeom>
          <a:blipFill dpi="0"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effectLst>
            <a:softEdge rad="127000"/>
          </a:effectLst>
        </p:spPr>
      </p:pic>
      <p:sp>
        <p:nvSpPr>
          <p:cNvPr id="15" name="Rectangle 14"/>
          <p:cNvSpPr/>
          <p:nvPr/>
        </p:nvSpPr>
        <p:spPr>
          <a:xfrm>
            <a:off x="685800" y="995362"/>
            <a:ext cx="4497388" cy="4873626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88" y="1452881"/>
            <a:ext cx="4164012" cy="10699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Rusty Patched Bumble Bee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i="1" dirty="0"/>
              <a:t>Bombus affinis</a:t>
            </a:r>
            <a:r>
              <a:rPr lang="en-US" b="1" dirty="0"/>
              <a:t>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993775" y="2882696"/>
            <a:ext cx="3932237" cy="2522423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Currently listed as endangered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Last known occurrence in Maine was observed in 2009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August 26, 2021 </a:t>
            </a:r>
            <a:r>
              <a:rPr lang="en-US" dirty="0">
                <a:solidFill>
                  <a:prstClr val="black"/>
                </a:solidFill>
              </a:rPr>
              <a:t>–</a:t>
            </a:r>
            <a:r>
              <a:rPr lang="en-US" dirty="0"/>
              <a:t> Final recovery plan published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2022 – 5-year status review started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Critical habitat (CH) slated to be listed FY25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76823" y="5591989"/>
            <a:ext cx="1078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USFWS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676" y="6337300"/>
            <a:ext cx="256382" cy="305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467161" y="5861050"/>
            <a:ext cx="2888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Susan Day; UW-Madison Arboretum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2930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 descr="A person holding a turtle&#10;&#10;Description automatically generated with low confidence">
            <a:extLst>
              <a:ext uri="{FF2B5EF4-FFF2-40B4-BE49-F238E27FC236}">
                <a16:creationId xmlns:a16="http://schemas.microsoft.com/office/drawing/2014/main" id="{1756DD8E-07B2-1AD3-6BFE-A09719E6C1A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5" b="26267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A98CFEB-5591-D3BC-A04A-BA4A3902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Non-listed and Proposed Species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044886F-6D20-888E-6758-A3EDE1531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425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250" cy="6858594"/>
          </a:xfrm>
          <a:prstGeom prst="rect">
            <a:avLst/>
          </a:prstGeom>
          <a:blipFill dpi="0"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effectLst>
            <a:softEdge rad="127000"/>
          </a:effectLst>
        </p:spPr>
      </p:pic>
      <p:sp>
        <p:nvSpPr>
          <p:cNvPr id="15" name="Rectangle 14"/>
          <p:cNvSpPr/>
          <p:nvPr/>
        </p:nvSpPr>
        <p:spPr>
          <a:xfrm>
            <a:off x="685800" y="987424"/>
            <a:ext cx="4497388" cy="4873626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1872641"/>
            <a:ext cx="4252912" cy="10699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Northern Bog Lemming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i="1" dirty="0"/>
              <a:t>Synaptomys borealis</a:t>
            </a:r>
            <a:r>
              <a:rPr lang="en-US" b="1" dirty="0"/>
              <a:t>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1000125" y="3249849"/>
            <a:ext cx="3932237" cy="2379426"/>
          </a:xfrm>
        </p:spPr>
        <p:txBody>
          <a:bodyPr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Not currently listed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2021 – Species status assessment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FY 2024 </a:t>
            </a:r>
            <a:r>
              <a:rPr lang="en-US" dirty="0">
                <a:solidFill>
                  <a:prstClr val="black"/>
                </a:solidFill>
              </a:rPr>
              <a:t>– 12-month finding on possible </a:t>
            </a:r>
            <a:r>
              <a:rPr lang="en-US" dirty="0"/>
              <a:t>listing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676" y="6337300"/>
            <a:ext cx="256382" cy="305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30391" y="5875338"/>
            <a:ext cx="1673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Juan José Ramos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3188" y="1063624"/>
            <a:ext cx="6172200" cy="4831626"/>
          </a:xfrm>
        </p:spPr>
      </p:pic>
    </p:spTree>
    <p:extLst>
      <p:ext uri="{BB962C8B-B14F-4D97-AF65-F5344CB8AC3E}">
        <p14:creationId xmlns:p14="http://schemas.microsoft.com/office/powerpoint/2010/main" val="1878740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5" y="-297"/>
            <a:ext cx="12205250" cy="6858594"/>
          </a:xfrm>
          <a:prstGeom prst="rect">
            <a:avLst/>
          </a:prstGeom>
          <a:blipFill dpi="0"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effectLst>
            <a:softEdge rad="127000"/>
          </a:effectLst>
        </p:spPr>
      </p:pic>
      <p:sp>
        <p:nvSpPr>
          <p:cNvPr id="11" name="Rectangle 10"/>
          <p:cNvSpPr/>
          <p:nvPr/>
        </p:nvSpPr>
        <p:spPr>
          <a:xfrm>
            <a:off x="685800" y="987424"/>
            <a:ext cx="4497388" cy="4873626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8" y="1716999"/>
            <a:ext cx="4252912" cy="10699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Tricolored Bat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i="1" dirty="0"/>
              <a:t>Perimyotis subflavus</a:t>
            </a:r>
            <a:r>
              <a:rPr lang="en-US" b="1" dirty="0"/>
              <a:t>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968375" y="3045119"/>
            <a:ext cx="3932237" cy="26379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currently listed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September 2022 - The Service proposed to list as endangered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the event TCB is listed, tools will be released to aid in consultations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2025 Survey Guidance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Will have more specific guidance for tricolored bat, if listed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676" y="6337300"/>
            <a:ext cx="256382" cy="305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76823" y="5861050"/>
            <a:ext cx="1078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USFWS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685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49FEBF-9F5E-DEE3-11A9-FF3B55B2F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dirty="0"/>
              <a:t>U.S. Fish and Wildlife Offices and Refuges in Maine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6E982E3-459C-70D8-45EE-7AF14A4D2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800" y="2470244"/>
            <a:ext cx="5334197" cy="37698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Refuges</a:t>
            </a:r>
          </a:p>
          <a:p>
            <a:r>
              <a:rPr lang="en-US" sz="2000" dirty="0"/>
              <a:t>Hatcheries</a:t>
            </a:r>
          </a:p>
          <a:p>
            <a:r>
              <a:rPr lang="en-US" sz="2000" dirty="0"/>
              <a:t>Fish and Wildlife Conservation</a:t>
            </a:r>
          </a:p>
          <a:p>
            <a:r>
              <a:rPr lang="en-US" sz="2000" dirty="0"/>
              <a:t>Law Enforcement</a:t>
            </a:r>
          </a:p>
          <a:p>
            <a:r>
              <a:rPr lang="en-US" sz="2000" dirty="0"/>
              <a:t>Ecological Services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DEDE357-C1F4-E9A9-282A-A60B7F0071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757" t="2016" r="-1" b="2474"/>
          <a:stretch/>
        </p:blipFill>
        <p:spPr>
          <a:xfrm>
            <a:off x="7400009" y="26044"/>
            <a:ext cx="4791991" cy="677624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c 11" descr="Fish with solid fill">
            <a:extLst>
              <a:ext uri="{FF2B5EF4-FFF2-40B4-BE49-F238E27FC236}">
                <a16:creationId xmlns:a16="http://schemas.microsoft.com/office/drawing/2014/main" id="{BB6B334B-D6F2-2616-C567-7494862C3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3064" y="4012626"/>
            <a:ext cx="607868" cy="607868"/>
          </a:xfrm>
          <a:prstGeom prst="rect">
            <a:avLst/>
          </a:prstGeom>
        </p:spPr>
      </p:pic>
      <p:pic>
        <p:nvPicPr>
          <p:cNvPr id="18" name="Graphic 17" descr="Sparrow with solid fill">
            <a:extLst>
              <a:ext uri="{FF2B5EF4-FFF2-40B4-BE49-F238E27FC236}">
                <a16:creationId xmlns:a16="http://schemas.microsoft.com/office/drawing/2014/main" id="{7C08E9BA-7BDF-4215-D7EC-004A1094BE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7227" y="458066"/>
            <a:ext cx="607869" cy="607869"/>
          </a:xfrm>
          <a:prstGeom prst="rect">
            <a:avLst/>
          </a:prstGeom>
        </p:spPr>
      </p:pic>
      <p:pic>
        <p:nvPicPr>
          <p:cNvPr id="23" name="Graphic 22" descr="Sparrow with solid fill">
            <a:extLst>
              <a:ext uri="{FF2B5EF4-FFF2-40B4-BE49-F238E27FC236}">
                <a16:creationId xmlns:a16="http://schemas.microsoft.com/office/drawing/2014/main" id="{E30C0878-8897-C166-77A5-399399C6C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04965" y="5991449"/>
            <a:ext cx="607869" cy="607869"/>
          </a:xfrm>
          <a:prstGeom prst="rect">
            <a:avLst/>
          </a:prstGeom>
        </p:spPr>
      </p:pic>
      <p:pic>
        <p:nvPicPr>
          <p:cNvPr id="24" name="Graphic 23" descr="Sparrow with solid fill">
            <a:extLst>
              <a:ext uri="{FF2B5EF4-FFF2-40B4-BE49-F238E27FC236}">
                <a16:creationId xmlns:a16="http://schemas.microsoft.com/office/drawing/2014/main" id="{F8D0C5D1-6600-E190-DCB2-AC86F1C45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68693" y="3565604"/>
            <a:ext cx="607869" cy="607869"/>
          </a:xfrm>
          <a:prstGeom prst="rect">
            <a:avLst/>
          </a:prstGeom>
        </p:spPr>
      </p:pic>
      <p:pic>
        <p:nvPicPr>
          <p:cNvPr id="25" name="Graphic 24" descr="Sparrow with solid fill">
            <a:extLst>
              <a:ext uri="{FF2B5EF4-FFF2-40B4-BE49-F238E27FC236}">
                <a16:creationId xmlns:a16="http://schemas.microsoft.com/office/drawing/2014/main" id="{84A9AD77-9BFF-F351-CF19-6691078CEF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76639" y="3266948"/>
            <a:ext cx="607869" cy="607869"/>
          </a:xfrm>
          <a:prstGeom prst="rect">
            <a:avLst/>
          </a:prstGeom>
        </p:spPr>
      </p:pic>
      <p:pic>
        <p:nvPicPr>
          <p:cNvPr id="26" name="Graphic 25" descr="Sparrow with solid fill">
            <a:extLst>
              <a:ext uri="{FF2B5EF4-FFF2-40B4-BE49-F238E27FC236}">
                <a16:creationId xmlns:a16="http://schemas.microsoft.com/office/drawing/2014/main" id="{52743D9C-93E3-21FA-2C10-A07C764687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59434" y="3689279"/>
            <a:ext cx="607869" cy="607869"/>
          </a:xfrm>
          <a:prstGeom prst="rect">
            <a:avLst/>
          </a:prstGeom>
        </p:spPr>
      </p:pic>
      <p:pic>
        <p:nvPicPr>
          <p:cNvPr id="27" name="Graphic 26" descr="Sparrow with solid fill">
            <a:extLst>
              <a:ext uri="{FF2B5EF4-FFF2-40B4-BE49-F238E27FC236}">
                <a16:creationId xmlns:a16="http://schemas.microsoft.com/office/drawing/2014/main" id="{40090F0B-CC80-7189-8B0D-84E2E36C7F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67539" y="4297148"/>
            <a:ext cx="607869" cy="607869"/>
          </a:xfrm>
          <a:prstGeom prst="rect">
            <a:avLst/>
          </a:prstGeom>
        </p:spPr>
      </p:pic>
      <p:pic>
        <p:nvPicPr>
          <p:cNvPr id="28" name="Graphic 27" descr="Sparrow with solid fill">
            <a:extLst>
              <a:ext uri="{FF2B5EF4-FFF2-40B4-BE49-F238E27FC236}">
                <a16:creationId xmlns:a16="http://schemas.microsoft.com/office/drawing/2014/main" id="{5670ABC7-BAD9-EF99-F0C4-281E03372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37963" y="4865543"/>
            <a:ext cx="607869" cy="607869"/>
          </a:xfrm>
          <a:prstGeom prst="rect">
            <a:avLst/>
          </a:prstGeom>
        </p:spPr>
      </p:pic>
      <p:pic>
        <p:nvPicPr>
          <p:cNvPr id="31" name="Graphic 30" descr="Badge New with solid fill">
            <a:extLst>
              <a:ext uri="{FF2B5EF4-FFF2-40B4-BE49-F238E27FC236}">
                <a16:creationId xmlns:a16="http://schemas.microsoft.com/office/drawing/2014/main" id="{74686D0A-BC0A-923C-387A-3283A9460F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79144" y="5258178"/>
            <a:ext cx="430467" cy="430467"/>
          </a:xfrm>
          <a:prstGeom prst="rect">
            <a:avLst/>
          </a:prstGeom>
        </p:spPr>
      </p:pic>
      <p:pic>
        <p:nvPicPr>
          <p:cNvPr id="37" name="Graphic 36" descr="Fish with solid fill">
            <a:extLst>
              <a:ext uri="{FF2B5EF4-FFF2-40B4-BE49-F238E27FC236}">
                <a16:creationId xmlns:a16="http://schemas.microsoft.com/office/drawing/2014/main" id="{6BEE5C5B-6847-9798-981F-448C717ED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1177" y="5169477"/>
            <a:ext cx="607868" cy="607868"/>
          </a:xfrm>
          <a:prstGeom prst="rect">
            <a:avLst/>
          </a:prstGeom>
        </p:spPr>
      </p:pic>
      <p:pic>
        <p:nvPicPr>
          <p:cNvPr id="38" name="Graphic 37" descr="Badge New with solid fill">
            <a:extLst>
              <a:ext uri="{FF2B5EF4-FFF2-40B4-BE49-F238E27FC236}">
                <a16:creationId xmlns:a16="http://schemas.microsoft.com/office/drawing/2014/main" id="{CB646CFE-E5F7-6800-82DF-1FF8970A93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43648" y="6065105"/>
            <a:ext cx="430467" cy="430467"/>
          </a:xfrm>
          <a:prstGeom prst="rect">
            <a:avLst/>
          </a:prstGeom>
        </p:spPr>
      </p:pic>
      <p:pic>
        <p:nvPicPr>
          <p:cNvPr id="40" name="Graphic 39" descr="Koi with solid fill">
            <a:extLst>
              <a:ext uri="{FF2B5EF4-FFF2-40B4-BE49-F238E27FC236}">
                <a16:creationId xmlns:a16="http://schemas.microsoft.com/office/drawing/2014/main" id="{DE818AE3-C559-E9FC-F334-F1AD502A4C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79144" y="5688645"/>
            <a:ext cx="472033" cy="472033"/>
          </a:xfrm>
          <a:prstGeom prst="rect">
            <a:avLst/>
          </a:prstGeom>
        </p:spPr>
      </p:pic>
      <p:pic>
        <p:nvPicPr>
          <p:cNvPr id="44" name="Graphic 43" descr="Butterfly with solid fill">
            <a:extLst>
              <a:ext uri="{FF2B5EF4-FFF2-40B4-BE49-F238E27FC236}">
                <a16:creationId xmlns:a16="http://schemas.microsoft.com/office/drawing/2014/main" id="{4184BABE-6B76-536F-4A9C-869907CF23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61566" y="5615493"/>
            <a:ext cx="607870" cy="607870"/>
          </a:xfrm>
          <a:prstGeom prst="rect">
            <a:avLst/>
          </a:prstGeom>
        </p:spPr>
      </p:pic>
      <p:pic>
        <p:nvPicPr>
          <p:cNvPr id="45" name="Graphic 44" descr="Butterfly with solid fill">
            <a:extLst>
              <a:ext uri="{FF2B5EF4-FFF2-40B4-BE49-F238E27FC236}">
                <a16:creationId xmlns:a16="http://schemas.microsoft.com/office/drawing/2014/main" id="{E7464064-53E1-BA5A-3EE8-01816A90AF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24627" y="5384710"/>
            <a:ext cx="607870" cy="60787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D16D8E89-40A5-1583-39C1-9F6B85755C8C}"/>
              </a:ext>
            </a:extLst>
          </p:cNvPr>
          <p:cNvSpPr/>
          <p:nvPr/>
        </p:nvSpPr>
        <p:spPr>
          <a:xfrm>
            <a:off x="10379144" y="5258178"/>
            <a:ext cx="1090292" cy="89302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12A3E5F-88DF-73D5-4825-251113678A8E}"/>
              </a:ext>
            </a:extLst>
          </p:cNvPr>
          <p:cNvSpPr/>
          <p:nvPr/>
        </p:nvSpPr>
        <p:spPr>
          <a:xfrm>
            <a:off x="7563368" y="6035024"/>
            <a:ext cx="1090292" cy="52071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15F939A-E950-E907-8A8D-58A3E9C3ED09}"/>
              </a:ext>
            </a:extLst>
          </p:cNvPr>
          <p:cNvCxnSpPr>
            <a:stCxn id="46" idx="0"/>
          </p:cNvCxnSpPr>
          <p:nvPr/>
        </p:nvCxnSpPr>
        <p:spPr>
          <a:xfrm flipH="1" flipV="1">
            <a:off x="10072627" y="4447309"/>
            <a:ext cx="851663" cy="81086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phic 49" descr="Sparrow with solid fill">
            <a:extLst>
              <a:ext uri="{FF2B5EF4-FFF2-40B4-BE49-F238E27FC236}">
                <a16:creationId xmlns:a16="http://schemas.microsoft.com/office/drawing/2014/main" id="{B0B0DB27-B17C-8BD9-C619-99E3C3924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25781" y="3237884"/>
            <a:ext cx="607869" cy="607869"/>
          </a:xfrm>
          <a:prstGeom prst="rect">
            <a:avLst/>
          </a:prstGeom>
        </p:spPr>
      </p:pic>
      <p:pic>
        <p:nvPicPr>
          <p:cNvPr id="51" name="Graphic 50" descr="Fish with solid fill">
            <a:extLst>
              <a:ext uri="{FF2B5EF4-FFF2-40B4-BE49-F238E27FC236}">
                <a16:creationId xmlns:a16="http://schemas.microsoft.com/office/drawing/2014/main" id="{08EDB5A1-585F-82A2-39B4-FEBE3E0D4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1986" y="3689279"/>
            <a:ext cx="607868" cy="607868"/>
          </a:xfrm>
          <a:prstGeom prst="rect">
            <a:avLst/>
          </a:prstGeom>
        </p:spPr>
      </p:pic>
      <p:pic>
        <p:nvPicPr>
          <p:cNvPr id="52" name="Graphic 51" descr="Koi with solid fill">
            <a:extLst>
              <a:ext uri="{FF2B5EF4-FFF2-40B4-BE49-F238E27FC236}">
                <a16:creationId xmlns:a16="http://schemas.microsoft.com/office/drawing/2014/main" id="{32BBB1EB-DF06-67F8-2B69-38B946EE52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07672" y="4129049"/>
            <a:ext cx="472033" cy="472033"/>
          </a:xfrm>
          <a:prstGeom prst="rect">
            <a:avLst/>
          </a:prstGeom>
        </p:spPr>
      </p:pic>
      <p:pic>
        <p:nvPicPr>
          <p:cNvPr id="53" name="Graphic 52" descr="Badge New with solid fill">
            <a:extLst>
              <a:ext uri="{FF2B5EF4-FFF2-40B4-BE49-F238E27FC236}">
                <a16:creationId xmlns:a16="http://schemas.microsoft.com/office/drawing/2014/main" id="{4776A395-8E16-3EEF-84CB-8137305FE5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29794" y="4485577"/>
            <a:ext cx="430467" cy="430467"/>
          </a:xfrm>
          <a:prstGeom prst="rect">
            <a:avLst/>
          </a:prstGeom>
        </p:spPr>
      </p:pic>
      <p:pic>
        <p:nvPicPr>
          <p:cNvPr id="54" name="Graphic 53" descr="Butterfly with solid fill">
            <a:extLst>
              <a:ext uri="{FF2B5EF4-FFF2-40B4-BE49-F238E27FC236}">
                <a16:creationId xmlns:a16="http://schemas.microsoft.com/office/drawing/2014/main" id="{0665A926-E27A-F4D1-BA40-756F43BF32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69047" y="4852743"/>
            <a:ext cx="607870" cy="6078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91444DA-18AA-9D25-9DD9-3654282C6D0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35" y="5275818"/>
            <a:ext cx="1199488" cy="143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02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5" y="-297"/>
            <a:ext cx="12205250" cy="6858594"/>
          </a:xfrm>
          <a:prstGeom prst="rect">
            <a:avLst/>
          </a:prstGeom>
          <a:blipFill dpi="0"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effectLst>
            <a:softEdge rad="127000"/>
          </a:effectLst>
        </p:spPr>
      </p:pic>
      <p:sp>
        <p:nvSpPr>
          <p:cNvPr id="15" name="Rectangle 14"/>
          <p:cNvSpPr/>
          <p:nvPr/>
        </p:nvSpPr>
        <p:spPr>
          <a:xfrm>
            <a:off x="685800" y="987424"/>
            <a:ext cx="4497388" cy="4873626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255" y="2246481"/>
            <a:ext cx="3609974" cy="10699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Little Brown Bat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i="1" dirty="0"/>
              <a:t>Myotis lucifugus</a:t>
            </a:r>
            <a:r>
              <a:rPr lang="en-US" b="1" dirty="0"/>
              <a:t>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1000124" y="3502768"/>
            <a:ext cx="3932237" cy="10699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currently listed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FY 2024 </a:t>
            </a:r>
            <a:r>
              <a:rPr lang="en-US" dirty="0">
                <a:solidFill>
                  <a:prstClr val="black"/>
                </a:solidFill>
              </a:rPr>
              <a:t>– Status assessment and </a:t>
            </a:r>
            <a:r>
              <a:rPr lang="en-US" dirty="0"/>
              <a:t>listing decision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676" y="6337300"/>
            <a:ext cx="256382" cy="305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76823" y="5861050"/>
            <a:ext cx="1078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USFWS</a:t>
            </a:r>
          </a:p>
        </p:txBody>
      </p:sp>
    </p:spTree>
    <p:extLst>
      <p:ext uri="{BB962C8B-B14F-4D97-AF65-F5344CB8AC3E}">
        <p14:creationId xmlns:p14="http://schemas.microsoft.com/office/powerpoint/2010/main" val="2233211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5" y="-297"/>
            <a:ext cx="12205250" cy="6858594"/>
          </a:xfrm>
          <a:prstGeom prst="rect">
            <a:avLst/>
          </a:prstGeom>
          <a:blipFill dpi="0"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effectLst>
            <a:softEdge rad="127000"/>
          </a:effectLst>
        </p:spPr>
      </p:pic>
      <p:sp>
        <p:nvSpPr>
          <p:cNvPr id="15" name="Rectangle 14"/>
          <p:cNvSpPr/>
          <p:nvPr/>
        </p:nvSpPr>
        <p:spPr>
          <a:xfrm>
            <a:off x="685800" y="987424"/>
            <a:ext cx="4497388" cy="4873626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255" y="2246481"/>
            <a:ext cx="3609974" cy="10699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Hoary Bat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i="1" dirty="0"/>
              <a:t>Lasiurus cinereus</a:t>
            </a:r>
            <a:r>
              <a:rPr lang="en-US" b="1" dirty="0"/>
              <a:t>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1000124" y="3502768"/>
            <a:ext cx="3932237" cy="10699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currently listed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FY 2027 </a:t>
            </a:r>
            <a:r>
              <a:rPr lang="en-US" dirty="0">
                <a:solidFill>
                  <a:prstClr val="black"/>
                </a:solidFill>
              </a:rPr>
              <a:t>– </a:t>
            </a:r>
            <a:r>
              <a:rPr lang="en-US" dirty="0"/>
              <a:t>Listing decision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676" y="6337300"/>
            <a:ext cx="256382" cy="305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000402" y="5861050"/>
            <a:ext cx="1354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Kiser</a:t>
            </a:r>
          </a:p>
        </p:txBody>
      </p:sp>
      <p:pic>
        <p:nvPicPr>
          <p:cNvPr id="8" name="Picture Placeholder 7" descr="A koala bear sleeping on a tree branch&#10;&#10;Description automatically generated with low confidence">
            <a:extLst>
              <a:ext uri="{FF2B5EF4-FFF2-40B4-BE49-F238E27FC236}">
                <a16:creationId xmlns:a16="http://schemas.microsoft.com/office/drawing/2014/main" id="{4FC5677C-BA8A-03DD-D98E-1A31EE92653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7549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250" cy="6858594"/>
          </a:xfrm>
          <a:prstGeom prst="rect">
            <a:avLst/>
          </a:prstGeom>
          <a:blipFill dpi="0"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effectLst>
            <a:softEdge rad="127000"/>
          </a:effectLst>
        </p:spPr>
      </p:pic>
      <p:sp>
        <p:nvSpPr>
          <p:cNvPr id="11" name="Rectangle 10"/>
          <p:cNvSpPr/>
          <p:nvPr/>
        </p:nvSpPr>
        <p:spPr>
          <a:xfrm>
            <a:off x="685800" y="987424"/>
            <a:ext cx="4497388" cy="4873626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843458"/>
            <a:ext cx="4294413" cy="10699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Saltmarsh Sharp-tailed Sparrow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i="1" dirty="0"/>
              <a:t>Ammodramus caudacutus</a:t>
            </a:r>
            <a:r>
              <a:rPr lang="en-US" b="1" dirty="0"/>
              <a:t>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968375" y="3133117"/>
            <a:ext cx="3932237" cy="145681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currently listed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FY 2022 </a:t>
            </a:r>
            <a:r>
              <a:rPr lang="en-US" dirty="0">
                <a:solidFill>
                  <a:prstClr val="black"/>
                </a:solidFill>
              </a:rPr>
              <a:t>–</a:t>
            </a:r>
            <a:r>
              <a:rPr lang="en-US" dirty="0"/>
              <a:t> Species status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FY 2024 </a:t>
            </a:r>
            <a:r>
              <a:rPr lang="en-US" dirty="0">
                <a:solidFill>
                  <a:prstClr val="black"/>
                </a:solidFill>
              </a:rPr>
              <a:t>– 12-month finding on possible </a:t>
            </a:r>
            <a:r>
              <a:rPr lang="en-US" dirty="0"/>
              <a:t>listing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676" y="6337300"/>
            <a:ext cx="256382" cy="305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30391" y="5875338"/>
            <a:ext cx="1673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Dominic Sherony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7575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250" cy="6858594"/>
          </a:xfrm>
          <a:prstGeom prst="rect">
            <a:avLst/>
          </a:prstGeom>
          <a:blipFill dpi="0"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effectLst>
            <a:softEdge rad="127000"/>
          </a:effectLst>
        </p:spPr>
      </p:pic>
      <p:sp>
        <p:nvSpPr>
          <p:cNvPr id="10" name="Rectangle 9"/>
          <p:cNvSpPr/>
          <p:nvPr/>
        </p:nvSpPr>
        <p:spPr>
          <a:xfrm>
            <a:off x="685800" y="987424"/>
            <a:ext cx="4497388" cy="4873626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512718"/>
            <a:ext cx="4252912" cy="10699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Monarch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i="1" dirty="0"/>
              <a:t>Danaus plexippus</a:t>
            </a:r>
            <a:r>
              <a:rPr lang="en-US" b="1" dirty="0"/>
              <a:t>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996949" y="2812103"/>
            <a:ext cx="3932237" cy="2890607"/>
          </a:xfrm>
        </p:spPr>
        <p:txBody>
          <a:bodyPr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prstClr val="black"/>
                </a:solidFill>
              </a:rPr>
              <a:t>September 9, 2020 – Species status assessment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prstClr val="black"/>
                </a:solidFill>
              </a:rPr>
              <a:t>December 17, 2020 – Listing decision – Listing is warranted but precluded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Candidate status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FY 25 </a:t>
            </a:r>
            <a:r>
              <a:rPr lang="en-US" sz="1600" dirty="0">
                <a:solidFill>
                  <a:prstClr val="black"/>
                </a:solidFill>
              </a:rPr>
              <a:t>–</a:t>
            </a:r>
            <a:r>
              <a:rPr lang="en-US" dirty="0">
                <a:solidFill>
                  <a:prstClr val="black"/>
                </a:solidFill>
              </a:rPr>
              <a:t> The Service will make a final listing decision for monarch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676" y="6337300"/>
            <a:ext cx="256382" cy="305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955213" y="5861050"/>
            <a:ext cx="1428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Liam O'Brien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5744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250" cy="6858594"/>
          </a:xfrm>
          <a:prstGeom prst="rect">
            <a:avLst/>
          </a:prstGeom>
          <a:blipFill dpi="0"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effectLst>
            <a:softEdge rad="127000"/>
          </a:effectLst>
        </p:spPr>
      </p:pic>
      <p:sp>
        <p:nvSpPr>
          <p:cNvPr id="11" name="Rectangle 10"/>
          <p:cNvSpPr/>
          <p:nvPr/>
        </p:nvSpPr>
        <p:spPr>
          <a:xfrm>
            <a:off x="685800" y="987424"/>
            <a:ext cx="4497388" cy="4873626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8" y="1629449"/>
            <a:ext cx="4252912" cy="10699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American Bumble Bee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i="1" dirty="0"/>
              <a:t>Bombus pensylvanicus</a:t>
            </a:r>
            <a:r>
              <a:rPr lang="en-US" b="1" dirty="0"/>
              <a:t>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1000125" y="3074817"/>
            <a:ext cx="3932237" cy="233538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currently listed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September 29, 2021 – Species status assessment started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FY 2027 </a:t>
            </a:r>
            <a:r>
              <a:rPr lang="en-US" dirty="0">
                <a:solidFill>
                  <a:prstClr val="black"/>
                </a:solidFill>
              </a:rPr>
              <a:t>– 12-month finding on possible </a:t>
            </a:r>
            <a:r>
              <a:rPr lang="en-US" dirty="0"/>
              <a:t>listing</a:t>
            </a: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676" y="6337300"/>
            <a:ext cx="256382" cy="305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98146" y="5861050"/>
            <a:ext cx="1760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Nicholas Martinez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7516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250" cy="6858594"/>
          </a:xfrm>
          <a:prstGeom prst="rect">
            <a:avLst/>
          </a:prstGeom>
          <a:blipFill dpi="0"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effectLst>
            <a:softEdge rad="127000"/>
          </a:effectLst>
        </p:spPr>
      </p:pic>
      <p:sp>
        <p:nvSpPr>
          <p:cNvPr id="15" name="Rectangle 14"/>
          <p:cNvSpPr/>
          <p:nvPr/>
        </p:nvSpPr>
        <p:spPr>
          <a:xfrm>
            <a:off x="685800" y="987424"/>
            <a:ext cx="4497388" cy="4873626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7" y="1707271"/>
            <a:ext cx="4252912" cy="10699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Regal Fritillary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i="1" dirty="0"/>
              <a:t>Speyeria idalia</a:t>
            </a:r>
            <a:r>
              <a:rPr lang="en-US" b="1" dirty="0"/>
              <a:t>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968375" y="3065089"/>
            <a:ext cx="3932237" cy="2164136"/>
          </a:xfrm>
        </p:spPr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Not currently listed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FY 2022 – Species status assessment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FY 2024 </a:t>
            </a:r>
            <a:r>
              <a:rPr lang="en-US" dirty="0">
                <a:solidFill>
                  <a:prstClr val="black"/>
                </a:solidFill>
              </a:rPr>
              <a:t>– 12-month finding on possible </a:t>
            </a:r>
            <a:r>
              <a:rPr lang="en-US" dirty="0"/>
              <a:t>listing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676" y="6337300"/>
            <a:ext cx="256382" cy="305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919400" y="5861050"/>
            <a:ext cx="2435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Pennsylvania National Guard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3824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250" cy="6858594"/>
          </a:xfrm>
          <a:prstGeom prst="rect">
            <a:avLst/>
          </a:prstGeom>
          <a:blipFill dpi="0"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effectLst>
            <a:softEdge rad="127000"/>
          </a:effectLst>
        </p:spPr>
      </p:pic>
      <p:sp>
        <p:nvSpPr>
          <p:cNvPr id="10" name="Rectangle 9"/>
          <p:cNvSpPr/>
          <p:nvPr/>
        </p:nvSpPr>
        <p:spPr>
          <a:xfrm>
            <a:off x="685800" y="987424"/>
            <a:ext cx="4497388" cy="4873626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3" y="1742281"/>
            <a:ext cx="4294413" cy="10699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Blandings Turtle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i="1" dirty="0"/>
              <a:t>Emydoidea blandingii</a:t>
            </a:r>
            <a:r>
              <a:rPr lang="en-US" b="1" dirty="0"/>
              <a:t>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1020872" y="3119437"/>
            <a:ext cx="3932237" cy="161925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currently listed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FY 2024 </a:t>
            </a:r>
            <a:r>
              <a:rPr lang="en-US" dirty="0">
                <a:solidFill>
                  <a:prstClr val="black"/>
                </a:solidFill>
              </a:rPr>
              <a:t>– 12-month finding on possible </a:t>
            </a:r>
            <a:r>
              <a:rPr lang="en-US" dirty="0"/>
              <a:t>listing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676" y="6337300"/>
            <a:ext cx="256382" cy="305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21553" y="5868988"/>
            <a:ext cx="1833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Andrew Cannizzaro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755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250" cy="6858594"/>
          </a:xfrm>
          <a:prstGeom prst="rect">
            <a:avLst/>
          </a:prstGeom>
          <a:blipFill dpi="0"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effectLst>
            <a:softEdge rad="127000"/>
          </a:effectLst>
        </p:spPr>
      </p:pic>
      <p:sp>
        <p:nvSpPr>
          <p:cNvPr id="10" name="Rectangle 9"/>
          <p:cNvSpPr/>
          <p:nvPr/>
        </p:nvSpPr>
        <p:spPr>
          <a:xfrm>
            <a:off x="685800" y="987424"/>
            <a:ext cx="4497388" cy="4873626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101" y="1661318"/>
            <a:ext cx="4294413" cy="10699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Spotted Turtle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i="1" dirty="0"/>
              <a:t>Clemmys guttata</a:t>
            </a:r>
            <a:r>
              <a:rPr lang="en-US" b="1" dirty="0"/>
              <a:t>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968375" y="3109912"/>
            <a:ext cx="3932237" cy="14478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currently listed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FY 2024 </a:t>
            </a:r>
            <a:r>
              <a:rPr lang="en-US" dirty="0">
                <a:solidFill>
                  <a:prstClr val="black"/>
                </a:solidFill>
              </a:rPr>
              <a:t>– 12-month finding on possible </a:t>
            </a:r>
            <a:r>
              <a:rPr lang="en-US" dirty="0"/>
              <a:t>listing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676" y="6337300"/>
            <a:ext cx="256382" cy="305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044132" y="5861050"/>
            <a:ext cx="1360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 Preney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83277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250" cy="6858594"/>
          </a:xfrm>
          <a:prstGeom prst="rect">
            <a:avLst/>
          </a:prstGeom>
          <a:blipFill dpi="0"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effectLst>
            <a:softEdge rad="127000"/>
          </a:effectLst>
        </p:spPr>
      </p:pic>
      <p:sp>
        <p:nvSpPr>
          <p:cNvPr id="10" name="Rectangle 9"/>
          <p:cNvSpPr/>
          <p:nvPr/>
        </p:nvSpPr>
        <p:spPr>
          <a:xfrm>
            <a:off x="685800" y="987424"/>
            <a:ext cx="4497388" cy="4873626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88" y="1797252"/>
            <a:ext cx="4294413" cy="10699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Wood Turtle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i="1" dirty="0"/>
              <a:t>Glyptemys insculpta</a:t>
            </a:r>
            <a:r>
              <a:rPr lang="en-US" b="1" dirty="0"/>
              <a:t>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968376" y="3183848"/>
            <a:ext cx="3932237" cy="134160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currently listed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FY 2024 </a:t>
            </a:r>
            <a:r>
              <a:rPr lang="en-US" dirty="0">
                <a:solidFill>
                  <a:prstClr val="black"/>
                </a:solidFill>
              </a:rPr>
              <a:t>– 12-month finding on possible </a:t>
            </a:r>
            <a:r>
              <a:rPr lang="en-US" dirty="0"/>
              <a:t>listing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676" y="6337300"/>
            <a:ext cx="256382" cy="305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93040" y="5861050"/>
            <a:ext cx="1878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Diana-Terry Hibbitts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5459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9D9BFB-0AE8-435D-9C7A-94CF1165C8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250" cy="6858594"/>
          </a:xfrm>
          <a:prstGeom prst="rect">
            <a:avLst/>
          </a:prstGeom>
          <a:blipFill dpi="0"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effectLst>
            <a:softEdge rad="1270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8F6818-DAC9-4057-AB8D-EEF886520FB2}"/>
              </a:ext>
            </a:extLst>
          </p:cNvPr>
          <p:cNvSpPr/>
          <p:nvPr/>
        </p:nvSpPr>
        <p:spPr>
          <a:xfrm>
            <a:off x="685800" y="987424"/>
            <a:ext cx="10718913" cy="4873626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7FB522-9C9B-4ECF-81E6-298C4D2B3BBE}"/>
              </a:ext>
            </a:extLst>
          </p:cNvPr>
          <p:cNvSpPr txBox="1">
            <a:spLocks/>
          </p:cNvSpPr>
          <p:nvPr/>
        </p:nvSpPr>
        <p:spPr>
          <a:xfrm>
            <a:off x="787287" y="3424237"/>
            <a:ext cx="4294413" cy="21240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702E26-2C4F-4C57-9FCB-57E564AA9F91}"/>
              </a:ext>
            </a:extLst>
          </p:cNvPr>
          <p:cNvSpPr txBox="1"/>
          <p:nvPr/>
        </p:nvSpPr>
        <p:spPr>
          <a:xfrm>
            <a:off x="9737411" y="5861050"/>
            <a:ext cx="1614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Photo: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Patrick Dockens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BEE6F1-7448-E829-D59F-33877619AAB0}"/>
              </a:ext>
            </a:extLst>
          </p:cNvPr>
          <p:cNvSpPr txBox="1">
            <a:spLocks/>
          </p:cNvSpPr>
          <p:nvPr/>
        </p:nvSpPr>
        <p:spPr>
          <a:xfrm>
            <a:off x="939687" y="996950"/>
            <a:ext cx="10212407" cy="47037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b="1" dirty="0"/>
              <a:t>For More Information</a:t>
            </a:r>
          </a:p>
          <a:p>
            <a:endParaRPr lang="en-US" b="1" dirty="0"/>
          </a:p>
          <a:p>
            <a:r>
              <a:rPr lang="en-US" b="1" dirty="0"/>
              <a:t>Maine Ecological Services Field Offices: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Maine Field Office: </a:t>
            </a:r>
            <a:r>
              <a:rPr lang="en-US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https://www.fws.gov/office/maine-ecological-services</a:t>
            </a:r>
            <a:endParaRPr lang="en-US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Email: </a:t>
            </a:r>
            <a:r>
              <a:rPr lang="en-US" b="1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mainefieldoffice@fws.gov</a:t>
            </a:r>
            <a:endParaRPr lang="en-US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Gulf of Maine Coastal Program: </a:t>
            </a:r>
            <a:r>
              <a:rPr lang="en-US" b="1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https://www.fws.gov/office/gulf-maine-coastal-program</a:t>
            </a:r>
            <a:endParaRPr lang="en-US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/>
          </a:p>
          <a:p>
            <a:endParaRPr lang="en-US" b="1" dirty="0"/>
          </a:p>
          <a:p>
            <a:r>
              <a:rPr lang="en-US" b="1" dirty="0"/>
              <a:t>Other websites:</a:t>
            </a:r>
          </a:p>
          <a:p>
            <a:endParaRPr lang="en-US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IPaC: </a:t>
            </a:r>
            <a:r>
              <a:rPr lang="en-US" b="1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https://ipac.ecosphere.fws.gov/</a:t>
            </a:r>
            <a:endParaRPr lang="en-US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IPaC beta: </a:t>
            </a:r>
            <a:r>
              <a:rPr lang="en-US" b="1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https://ipacb.ecosphere.fws.gov/</a:t>
            </a:r>
            <a:endParaRPr lang="en-US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Section 7 guidance: </a:t>
            </a:r>
            <a:r>
              <a:rPr lang="en-US" b="1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https://www.fws.gov/service/esa-section-7-consultation</a:t>
            </a:r>
            <a:endParaRPr lang="en-US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78027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09BD3-6B02-3C8A-077E-5F1DACDB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dirty="0"/>
              <a:t>Maine Ecological Services Offices</a:t>
            </a:r>
          </a:p>
        </p:txBody>
      </p:sp>
      <p:pic>
        <p:nvPicPr>
          <p:cNvPr id="5" name="Content Placeholder 8" descr="A person holding a small bird&#10;&#10;Description automatically generated">
            <a:extLst>
              <a:ext uri="{FF2B5EF4-FFF2-40B4-BE49-F238E27FC236}">
                <a16:creationId xmlns:a16="http://schemas.microsoft.com/office/drawing/2014/main" id="{E52B4D6B-F612-AD09-4035-AC26CA4A417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91279" y="2913062"/>
            <a:ext cx="1908175" cy="254317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01218EB-CBAC-FE77-B438-9CC3A7395FA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720461" y="2305218"/>
            <a:ext cx="5157788" cy="82391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Maine Field Office – East Orland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2249931-17EC-88C3-0D47-CD17B90A122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005365" y="2238261"/>
            <a:ext cx="4044606" cy="82391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Gulf of Maine Coastal Program - Falmouth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90BC6659-878D-1771-4F14-3767092883D4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8307036" y="3192348"/>
            <a:ext cx="3527425" cy="1984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9E77D8-D817-2CC2-AAB6-2E7DDB4FB92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9" r="1418" b="-3"/>
          <a:stretch/>
        </p:blipFill>
        <p:spPr bwMode="auto">
          <a:xfrm>
            <a:off x="2512011" y="2913062"/>
            <a:ext cx="2468985" cy="2542949"/>
          </a:xfrm>
          <a:prstGeom prst="rect">
            <a:avLst/>
          </a:prstGeom>
          <a:noFill/>
        </p:spPr>
      </p:pic>
      <p:pic>
        <p:nvPicPr>
          <p:cNvPr id="7" name="Content Placeholder 18" descr="A group of people in a field&#10;&#10;Description automatically generated with medium confidence">
            <a:extLst>
              <a:ext uri="{FF2B5EF4-FFF2-40B4-BE49-F238E27FC236}">
                <a16:creationId xmlns:a16="http://schemas.microsoft.com/office/drawing/2014/main" id="{42E98785-411B-CA4C-DEBB-CB47666CF1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" r="21370"/>
          <a:stretch/>
        </p:blipFill>
        <p:spPr>
          <a:xfrm>
            <a:off x="5315325" y="2913062"/>
            <a:ext cx="2613838" cy="2613838"/>
          </a:xfrm>
          <a:prstGeom prst="rect">
            <a:avLst/>
          </a:prstGeom>
        </p:spPr>
      </p:pic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140ECA4-1D9F-0C25-21D1-ABE9BF0E934C}"/>
              </a:ext>
            </a:extLst>
          </p:cNvPr>
          <p:cNvSpPr txBox="1">
            <a:spLocks/>
          </p:cNvSpPr>
          <p:nvPr/>
        </p:nvSpPr>
        <p:spPr>
          <a:xfrm>
            <a:off x="108067" y="5816144"/>
            <a:ext cx="2124044" cy="823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Endangered Species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9661A07-7B0B-9B71-1F34-555070603019}"/>
              </a:ext>
            </a:extLst>
          </p:cNvPr>
          <p:cNvSpPr txBox="1">
            <a:spLocks/>
          </p:cNvSpPr>
          <p:nvPr/>
        </p:nvSpPr>
        <p:spPr>
          <a:xfrm>
            <a:off x="2446671" y="5827030"/>
            <a:ext cx="2339912" cy="823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Hydropower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ACDE638-AA74-3B11-0AA1-5BF10F4519C3}"/>
              </a:ext>
            </a:extLst>
          </p:cNvPr>
          <p:cNvSpPr txBox="1">
            <a:spLocks/>
          </p:cNvSpPr>
          <p:nvPr/>
        </p:nvSpPr>
        <p:spPr>
          <a:xfrm>
            <a:off x="5315324" y="5816143"/>
            <a:ext cx="2613837" cy="823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Partners for Fish and Wildlife Program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94D61CB3-A698-8CA8-F726-2C47C26DC666}"/>
              </a:ext>
            </a:extLst>
          </p:cNvPr>
          <p:cNvSpPr txBox="1">
            <a:spLocks/>
          </p:cNvSpPr>
          <p:nvPr/>
        </p:nvSpPr>
        <p:spPr>
          <a:xfrm>
            <a:off x="8550907" y="5816142"/>
            <a:ext cx="3039682" cy="823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Coastal Ecosystems Conservation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4391F40-C8CE-BD00-301B-76A26FA5778F}"/>
              </a:ext>
            </a:extLst>
          </p:cNvPr>
          <p:cNvCxnSpPr>
            <a:cxnSpLocks/>
          </p:cNvCxnSpPr>
          <p:nvPr/>
        </p:nvCxnSpPr>
        <p:spPr>
          <a:xfrm>
            <a:off x="8114225" y="2079171"/>
            <a:ext cx="0" cy="465908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36F23BFC-7F6D-94DE-F34E-D051313765F9}"/>
              </a:ext>
            </a:extLst>
          </p:cNvPr>
          <p:cNvSpPr/>
          <p:nvPr/>
        </p:nvSpPr>
        <p:spPr>
          <a:xfrm>
            <a:off x="108067" y="5627914"/>
            <a:ext cx="4872928" cy="10121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6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holding a turtle&#10;&#10;Description automatically generated with low confidence">
            <a:extLst>
              <a:ext uri="{FF2B5EF4-FFF2-40B4-BE49-F238E27FC236}">
                <a16:creationId xmlns:a16="http://schemas.microsoft.com/office/drawing/2014/main" id="{2037A0A4-F01E-4CE0-9FBC-558EF06BDD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1" r="-1" b="10673"/>
          <a:stretch/>
        </p:blipFill>
        <p:spPr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2C53AA-56DD-4FBB-B38C-3AC72712C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6" y="648566"/>
            <a:ext cx="4782458" cy="1325563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000" b="1" dirty="0"/>
              <a:t>ESA Compliance and Conservation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22612-4DA7-4B45-A968-7CB7072519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3379" y="2085475"/>
            <a:ext cx="4782458" cy="3181684"/>
          </a:xfrm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/>
              <a:t>Threatened and Endangered Species (10) </a:t>
            </a:r>
          </a:p>
          <a:p>
            <a:pPr lvl="1"/>
            <a:r>
              <a:rPr lang="en-US" dirty="0"/>
              <a:t>Fish (1)</a:t>
            </a:r>
          </a:p>
          <a:p>
            <a:pPr lvl="1"/>
            <a:r>
              <a:rPr lang="en-US" dirty="0"/>
              <a:t>Mammals (2)</a:t>
            </a:r>
          </a:p>
          <a:p>
            <a:pPr lvl="1"/>
            <a:r>
              <a:rPr lang="en-US" dirty="0"/>
              <a:t>Birds (3)</a:t>
            </a:r>
          </a:p>
          <a:p>
            <a:pPr lvl="1"/>
            <a:r>
              <a:rPr lang="en-US" dirty="0"/>
              <a:t>Plants (3)</a:t>
            </a:r>
          </a:p>
          <a:p>
            <a:pPr lvl="1"/>
            <a:r>
              <a:rPr lang="en-US" dirty="0"/>
              <a:t>Invertebrates (1)</a:t>
            </a:r>
          </a:p>
          <a:p>
            <a:r>
              <a:rPr lang="en-US" sz="2400" dirty="0"/>
              <a:t>Priority at-risk Species (&gt;20)</a:t>
            </a:r>
          </a:p>
          <a:p>
            <a:pPr lvl="1"/>
            <a:r>
              <a:rPr lang="en-US" dirty="0"/>
              <a:t>Candidate species</a:t>
            </a:r>
          </a:p>
          <a:p>
            <a:pPr lvl="1"/>
            <a:r>
              <a:rPr lang="en-US" dirty="0"/>
              <a:t>Species under review</a:t>
            </a:r>
          </a:p>
          <a:p>
            <a:pPr lvl="1"/>
            <a:r>
              <a:rPr lang="en-US" dirty="0"/>
              <a:t>Other declining species </a:t>
            </a:r>
          </a:p>
          <a:p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E22A08-6475-4D3F-B107-0890CE8547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666" y="5335215"/>
            <a:ext cx="1199488" cy="143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1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5" descr="A bird standing in water&#10;&#10;Description automatically generated with low confidence">
            <a:extLst>
              <a:ext uri="{FF2B5EF4-FFF2-40B4-BE49-F238E27FC236}">
                <a16:creationId xmlns:a16="http://schemas.microsoft.com/office/drawing/2014/main" id="{832F143D-A007-7F34-5A71-AC38675459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4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C10432-352A-2FEC-E0A4-8CF842935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566" y="503466"/>
            <a:ext cx="10058400" cy="12006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Listed Species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B9AC70-71CE-2E52-1B4A-0CDAE1CE0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182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5" y="-297"/>
            <a:ext cx="12205250" cy="6858594"/>
          </a:xfrm>
          <a:prstGeom prst="rect">
            <a:avLst/>
          </a:prstGeom>
          <a:blipFill dpi="0"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effectLst>
            <a:softEdge rad="127000"/>
          </a:effectLst>
        </p:spPr>
      </p:pic>
      <p:sp>
        <p:nvSpPr>
          <p:cNvPr id="15" name="Rectangle 14"/>
          <p:cNvSpPr/>
          <p:nvPr/>
        </p:nvSpPr>
        <p:spPr>
          <a:xfrm>
            <a:off x="685800" y="987424"/>
            <a:ext cx="4497388" cy="4873626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814275"/>
            <a:ext cx="3932237" cy="1069975"/>
          </a:xfrm>
        </p:spPr>
        <p:txBody>
          <a:bodyPr/>
          <a:lstStyle/>
          <a:p>
            <a:pPr algn="ctr"/>
            <a:r>
              <a:rPr lang="en-US" b="1" dirty="0"/>
              <a:t>Atlantic Salmon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i="1" dirty="0"/>
              <a:t>Salmo salar</a:t>
            </a:r>
            <a:r>
              <a:rPr lang="en-US" b="1" dirty="0"/>
              <a:t>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968376" y="3045120"/>
            <a:ext cx="3932237" cy="147667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2019 – Recovery plan finalized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November 22, 2020 – 5-year review finalized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Shared jurisdiction with NOAA, split at the tide line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676" y="6337300"/>
            <a:ext cx="256382" cy="305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49675" y="5852339"/>
            <a:ext cx="2605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Peter Steenstra, USFWS</a:t>
            </a:r>
          </a:p>
        </p:txBody>
      </p:sp>
    </p:spTree>
    <p:extLst>
      <p:ext uri="{BB962C8B-B14F-4D97-AF65-F5344CB8AC3E}">
        <p14:creationId xmlns:p14="http://schemas.microsoft.com/office/powerpoint/2010/main" val="1412793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5" y="-297"/>
            <a:ext cx="12205250" cy="6858594"/>
          </a:xfrm>
          <a:prstGeom prst="rect">
            <a:avLst/>
          </a:prstGeom>
          <a:blipFill dpi="0" rotWithShape="1"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effectLst>
            <a:softEdge rad="127000"/>
          </a:effectLst>
        </p:spPr>
      </p:pic>
      <p:sp>
        <p:nvSpPr>
          <p:cNvPr id="14" name="Rectangle 13"/>
          <p:cNvSpPr/>
          <p:nvPr/>
        </p:nvSpPr>
        <p:spPr>
          <a:xfrm>
            <a:off x="685800" y="979487"/>
            <a:ext cx="4497388" cy="4873626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375" y="1726101"/>
            <a:ext cx="3932237" cy="1069975"/>
          </a:xfrm>
        </p:spPr>
        <p:txBody>
          <a:bodyPr/>
          <a:lstStyle/>
          <a:p>
            <a:pPr algn="ctr"/>
            <a:r>
              <a:rPr lang="en-US" b="1" dirty="0"/>
              <a:t>Canada Lynx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i="1" dirty="0"/>
              <a:t>Lynx canadensis</a:t>
            </a:r>
            <a:r>
              <a:rPr lang="en-US" b="1" dirty="0"/>
              <a:t>)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968375" y="3037182"/>
            <a:ext cx="3932237" cy="2677817"/>
          </a:xfrm>
        </p:spPr>
        <p:txBody>
          <a:bodyPr>
            <a:normAutofit lnSpcReduction="10000"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Currently listed as threatened with critical habitat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December 2023 – Species Status Assessment Addendum was completed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December 2023 </a:t>
            </a:r>
            <a:r>
              <a:rPr lang="en-US" dirty="0"/>
              <a:t>–</a:t>
            </a:r>
            <a:r>
              <a:rPr lang="en-US" dirty="0">
                <a:solidFill>
                  <a:prstClr val="black"/>
                </a:solidFill>
              </a:rPr>
              <a:t> Draft recovery plan released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December 2024 – Final recovery plan to be released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September 2025 </a:t>
            </a:r>
            <a:r>
              <a:rPr lang="en-US" dirty="0"/>
              <a:t>–</a:t>
            </a:r>
            <a:r>
              <a:rPr lang="en-US" dirty="0">
                <a:solidFill>
                  <a:prstClr val="black"/>
                </a:solidFill>
              </a:rPr>
              <a:t> Critical habitat rule revision scheduled to be published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65723" y="5868988"/>
            <a:ext cx="1078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USFWS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676" y="6337300"/>
            <a:ext cx="256382" cy="30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00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5" y="-297"/>
            <a:ext cx="12205250" cy="6858594"/>
          </a:xfrm>
          <a:prstGeom prst="rect">
            <a:avLst/>
          </a:prstGeom>
          <a:blipFill dpi="0"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effectLst>
            <a:softEdge rad="127000"/>
          </a:effectLst>
        </p:spPr>
      </p:pic>
      <p:sp>
        <p:nvSpPr>
          <p:cNvPr id="11" name="Rectangle 10"/>
          <p:cNvSpPr/>
          <p:nvPr/>
        </p:nvSpPr>
        <p:spPr>
          <a:xfrm>
            <a:off x="685800" y="987424"/>
            <a:ext cx="4497388" cy="4873626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1454149"/>
            <a:ext cx="4252912" cy="10699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Northern Long-eared Bat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i="1" dirty="0"/>
              <a:t>Myotis septentrionalis</a:t>
            </a:r>
            <a:r>
              <a:rPr lang="en-US" b="1" dirty="0"/>
              <a:t>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1000125" y="2676525"/>
            <a:ext cx="3932237" cy="3026185"/>
          </a:xfrm>
        </p:spPr>
        <p:txBody>
          <a:bodyPr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Currently listed as endangered without critical habitat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Spring 2023 - Interim Guidance released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Was supposed to expire April 1, 2024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Extended until new tools are released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2024 Survey Guidance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Includes guidance on structure surveys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676" y="6337300"/>
            <a:ext cx="256382" cy="305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458009" y="5861050"/>
            <a:ext cx="1897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NPS, Steven Thomas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7037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5" y="-297"/>
            <a:ext cx="12205250" cy="6858594"/>
          </a:xfrm>
          <a:prstGeom prst="rect">
            <a:avLst/>
          </a:prstGeom>
          <a:blipFill dpi="0"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effectLst>
            <a:softEdge rad="127000"/>
          </a:effectLst>
        </p:spPr>
      </p:pic>
      <p:sp>
        <p:nvSpPr>
          <p:cNvPr id="15" name="Rectangle 14"/>
          <p:cNvSpPr/>
          <p:nvPr/>
        </p:nvSpPr>
        <p:spPr>
          <a:xfrm>
            <a:off x="685800" y="987424"/>
            <a:ext cx="4497388" cy="4873626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375" y="1817337"/>
            <a:ext cx="3932237" cy="10699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Piping Plover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i="1" dirty="0"/>
              <a:t>Charadrius melodus</a:t>
            </a:r>
            <a:r>
              <a:rPr lang="en-US" b="1" dirty="0"/>
              <a:t>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968375" y="2970463"/>
            <a:ext cx="3932237" cy="2000451"/>
          </a:xfrm>
        </p:spPr>
        <p:txBody>
          <a:bodyPr>
            <a:normAutofit lnSpcReduction="10000"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Currently listed as threatened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2022 – 5-year review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March 16, 2016 – Draft recovery plan published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The last few years were the most productive recorded on Maine’s beaches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FY 24 –  New 5-year review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76823" y="5591989"/>
            <a:ext cx="1078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USFWS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676" y="6337300"/>
            <a:ext cx="256382" cy="305922"/>
          </a:xfrm>
          <a:prstGeom prst="rect">
            <a:avLst/>
          </a:prstGeom>
        </p:spPr>
      </p:pic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TextBox 13"/>
          <p:cNvSpPr txBox="1"/>
          <p:nvPr/>
        </p:nvSpPr>
        <p:spPr>
          <a:xfrm>
            <a:off x="9211316" y="5868988"/>
            <a:ext cx="2216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Kaiti Titherington/USFWS</a:t>
            </a:r>
          </a:p>
        </p:txBody>
      </p:sp>
    </p:spTree>
    <p:extLst>
      <p:ext uri="{BB962C8B-B14F-4D97-AF65-F5344CB8AC3E}">
        <p14:creationId xmlns:p14="http://schemas.microsoft.com/office/powerpoint/2010/main" val="409026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63F659C40CFB4BA8F5882BFE486E54" ma:contentTypeVersion="24" ma:contentTypeDescription="Create a new document." ma:contentTypeScope="" ma:versionID="bc7fb5ebdc7cd11176660a120f52d330">
  <xsd:schema xmlns:xsd="http://www.w3.org/2001/XMLSchema" xmlns:xs="http://www.w3.org/2001/XMLSchema" xmlns:p="http://schemas.microsoft.com/office/2006/metadata/properties" xmlns:ns2="99c32b83-b90a-498a-9688-6ca111ed39d0" xmlns:ns3="3cae98c5-7913-49dd-8d65-b42a48584e57" xmlns:ns4="31062a0d-ede8-4112-b4bb-00a9c1bc8e16" targetNamespace="http://schemas.microsoft.com/office/2006/metadata/properties" ma:root="true" ma:fieldsID="0be6e26bf746016cdb22e9aef42929a3" ns2:_="" ns3:_="" ns4:_="">
    <xsd:import namespace="99c32b83-b90a-498a-9688-6ca111ed39d0"/>
    <xsd:import namespace="3cae98c5-7913-49dd-8d65-b42a48584e57"/>
    <xsd:import namespace="31062a0d-ede8-4112-b4bb-00a9c1bc8e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Description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2:Assigned_x0020_To_x003a_" minOccurs="0"/>
                <xsd:element ref="ns2:Project_x0020_Status" minOccurs="0"/>
                <xsd:element ref="ns2:Assigned_x0020_to_x003a__x0020__x0028_test_x0029_" minOccurs="0"/>
                <xsd:element ref="ns2:ActiveWorkFlows" minOccurs="0"/>
                <xsd:element ref="ns2:WorkFlow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c32b83-b90a-498a-9688-6ca111ed39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Description" ma:index="13" nillable="true" ma:displayName="Description" ma:description="Describes what the folder is for." ma:format="Dropdown" ma:internalName="Description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Assigned_x0020_To_x003a_" ma:index="18" nillable="true" ma:displayName="Assigned To:" ma:format="Dropdown" ma:list="UserInfo" ma:SharePointGroup="6" ma:internalName="Assigned_x0020_To_x003a_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roject_x0020_Status" ma:index="19" nillable="true" ma:displayName="Status" ma:format="Dropdown" ma:internalName="Project_x0020_Status">
      <xsd:simpleType>
        <xsd:union memberTypes="dms:Text">
          <xsd:simpleType>
            <xsd:restriction base="dms:Choice">
              <xsd:enumeration value="Active"/>
              <xsd:enumeration value="Paused"/>
              <xsd:enumeration value="Completed"/>
            </xsd:restriction>
          </xsd:simpleType>
        </xsd:union>
      </xsd:simpleType>
    </xsd:element>
    <xsd:element name="Assigned_x0020_to_x003a__x0020__x0028_test_x0029_" ma:index="20" nillable="true" ma:displayName="Assigned to:" ma:format="Dropdown" ma:internalName="Assigned_x0020_to_x003a__x0020__x0028_test_x0029_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manda"/>
                    <xsd:enumeration value="Brandi"/>
                    <xsd:enumeration value="Julianne"/>
                    <xsd:enumeration value="Patrick"/>
                    <xsd:enumeration value="Mael"/>
                    <xsd:enumeration value="Nicole"/>
                    <xsd:enumeration value="Wende"/>
                  </xsd:restriction>
                </xsd:simpleType>
              </xsd:element>
            </xsd:sequence>
          </xsd:extension>
        </xsd:complexContent>
      </xsd:complexType>
    </xsd:element>
    <xsd:element name="ActiveWorkFlows" ma:index="21" nillable="true" ma:displayName="Active Work Flows" ma:description="Active work flows." ma:format="Dropdown" ma:internalName="ActiveWorkFlows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Section 7"/>
                        <xsd:enumeration value="FERC"/>
                        <xsd:enumeration value="BGEPA"/>
                        <xsd:enumeration value="Sikes"/>
                        <xsd:enumeration value="FWCA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WorkFlows" ma:index="22" nillable="true" ma:displayName="All Work Flows" ma:description="All work flows, whether active or not." ma:format="Dropdown" ma:internalName="WorkFlows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Section 7"/>
                        <xsd:enumeration value="FERC"/>
                        <xsd:enumeration value="BGEPA"/>
                        <xsd:enumeration value="Sikes"/>
                        <xsd:enumeration value="FWCA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9c5df3ad-b4e5-45d1-88c9-23db5f1fe6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ae98c5-7913-49dd-8d65-b42a48584e57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62a0d-ede8-4112-b4bb-00a9c1bc8e16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3dd9a8d6-a8f3-4330-8811-b935f92255bd}" ma:internalName="TaxCatchAll" ma:showField="CatchAllData" ma:web="3cae98c5-7913-49dd-8d65-b42a48584e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 xmlns="99c32b83-b90a-498a-9688-6ca111ed39d0" xsi:nil="true"/>
    <WorkFlows xmlns="99c32b83-b90a-498a-9688-6ca111ed39d0" xsi:nil="true"/>
    <Assigned_x0020_to_x003a__x0020__x0028_test_x0029_ xmlns="99c32b83-b90a-498a-9688-6ca111ed39d0" xsi:nil="true"/>
    <lcf76f155ced4ddcb4097134ff3c332f xmlns="99c32b83-b90a-498a-9688-6ca111ed39d0">
      <Terms xmlns="http://schemas.microsoft.com/office/infopath/2007/PartnerControls"/>
    </lcf76f155ced4ddcb4097134ff3c332f>
    <Assigned_x0020_To_x003a_ xmlns="99c32b83-b90a-498a-9688-6ca111ed39d0">
      <UserInfo>
        <DisplayName/>
        <AccountId xsi:nil="true"/>
        <AccountType/>
      </UserInfo>
    </Assigned_x0020_To_x003a_>
    <ActiveWorkFlows xmlns="99c32b83-b90a-498a-9688-6ca111ed39d0" xsi:nil="true"/>
    <TaxCatchAll xmlns="31062a0d-ede8-4112-b4bb-00a9c1bc8e16" xsi:nil="true"/>
    <Project_x0020_Status xmlns="99c32b83-b90a-498a-9688-6ca111ed39d0" xsi:nil="true"/>
  </documentManagement>
</p:properties>
</file>

<file path=customXml/itemProps1.xml><?xml version="1.0" encoding="utf-8"?>
<ds:datastoreItem xmlns:ds="http://schemas.openxmlformats.org/officeDocument/2006/customXml" ds:itemID="{8332DEF0-E08D-4369-B23D-77EEF9E839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c32b83-b90a-498a-9688-6ca111ed39d0"/>
    <ds:schemaRef ds:uri="3cae98c5-7913-49dd-8d65-b42a48584e57"/>
    <ds:schemaRef ds:uri="31062a0d-ede8-4112-b4bb-00a9c1bc8e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31946CD-EBD2-4CEA-9A87-72250209C0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E9E1B3-8BE8-4A03-96EA-B84DEE77E047}">
  <ds:schemaRefs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dcmitype/"/>
    <ds:schemaRef ds:uri="99c32b83-b90a-498a-9688-6ca111ed39d0"/>
    <ds:schemaRef ds:uri="http://purl.org/dc/terms/"/>
    <ds:schemaRef ds:uri="31062a0d-ede8-4112-b4bb-00a9c1bc8e1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3228</TotalTime>
  <Words>1180</Words>
  <Application>Microsoft Office PowerPoint</Application>
  <PresentationFormat>Widescreen</PresentationFormat>
  <Paragraphs>216</Paragraphs>
  <Slides>29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Species Updates </vt:lpstr>
      <vt:lpstr>U.S. Fish and Wildlife Offices and Refuges in Maine</vt:lpstr>
      <vt:lpstr>Maine Ecological Services Offices</vt:lpstr>
      <vt:lpstr>ESA Compliance and Conservation</vt:lpstr>
      <vt:lpstr>Listed Species</vt:lpstr>
      <vt:lpstr>Atlantic Salmon (Salmo salar)</vt:lpstr>
      <vt:lpstr>Canada Lynx (Lynx canadensis)</vt:lpstr>
      <vt:lpstr>Northern Long-eared Bat (Myotis septentrionalis)</vt:lpstr>
      <vt:lpstr>Piping Plover (Charadrius melodus)</vt:lpstr>
      <vt:lpstr>Red Knot (Calidris canutus rufa)</vt:lpstr>
      <vt:lpstr>Roseate tern (Sterna dougalii dougalii)</vt:lpstr>
      <vt:lpstr>E. Prairie Fringed Orchid (Platanthera leucophaea)</vt:lpstr>
      <vt:lpstr>Furbish's Lousewort (Pedicularis furbishiae)</vt:lpstr>
      <vt:lpstr>Small Whorled Pogonia (Isotria medeoloides)</vt:lpstr>
      <vt:lpstr>Piping Plover (Charadrius melodus)</vt:lpstr>
      <vt:lpstr>Rusty Patched Bumble Bee (Bombus affinis)</vt:lpstr>
      <vt:lpstr>Non-listed and Proposed Species</vt:lpstr>
      <vt:lpstr>Northern Bog Lemming (Synaptomys borealis)</vt:lpstr>
      <vt:lpstr>Tricolored Bat (Perimyotis subflavus)</vt:lpstr>
      <vt:lpstr>Little Brown Bat (Myotis lucifugus)</vt:lpstr>
      <vt:lpstr>Hoary Bat (Lasiurus cinereus)</vt:lpstr>
      <vt:lpstr>Saltmarsh Sharp-tailed Sparrow (Ammodramus caudacutus)</vt:lpstr>
      <vt:lpstr>Monarch (Danaus plexippus)</vt:lpstr>
      <vt:lpstr>American Bumble Bee (Bombus pensylvanicus)</vt:lpstr>
      <vt:lpstr>Regal Fritillary (Speyeria idalia)</vt:lpstr>
      <vt:lpstr>Blandings Turtle (Emydoidea blandingii)</vt:lpstr>
      <vt:lpstr>Spotted Turtle (Clemmys guttata)</vt:lpstr>
      <vt:lpstr>Wood Turtle (Glyptemys insculpta)</vt:lpstr>
      <vt:lpstr>PowerPoint Presentation</vt:lpstr>
    </vt:vector>
  </TitlesOfParts>
  <Company>Department of Interior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Species Updates</dc:title>
  <dc:creator>Dockens, Patrick E</dc:creator>
  <cp:lastModifiedBy>Sayles, Amanda L CIV USARMY CENAE (USA)</cp:lastModifiedBy>
  <cp:revision>61</cp:revision>
  <dcterms:created xsi:type="dcterms:W3CDTF">2019-04-24T14:04:14Z</dcterms:created>
  <dcterms:modified xsi:type="dcterms:W3CDTF">2024-09-22T12:27:49Z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0x0101007063F659C40CFB4BA8F5882BFE486E54</vt:lpwstr>
  </property>
</Properties>
</file>